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8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0D249-0049-4138-8AC5-BA8445318A63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24533-315F-4797-9D14-F283423D6D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73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24533-315F-4797-9D14-F283423D6DC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94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3F68-B0B7-4419-A4C4-FD043F7D7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6F483-4B46-44F5-AEE4-DFD3F7E3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EF2C-DD9D-4668-9E9C-31C5CFDD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2CC75-733E-4118-BF28-CDE6E446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694D-B861-4A0F-BE12-2075A645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97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F9CE-8B7D-4D69-83CB-1A4E7829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0D6AD-4DBD-4A76-AACA-62168EA4EA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8AD6-416D-4684-8D31-D024FECB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628D4-9658-46B1-9B5D-D71A4926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CE60-3998-4C1B-8376-7CFCCDC1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9B54A-F06F-46AC-84B0-5F3A3A7F1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5DF20-408D-4A97-8E34-FD3D63AE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B2F0-6230-4C1B-B171-A22C4758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C44F-6931-435A-BECB-9FD8854C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1BA35-9D05-4E0A-94E2-5349E2B2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6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186A-2CB5-4E68-8017-98783CC6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EF57-A7BA-4126-82D0-84400792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5A58D-1D25-43C5-8664-17AAF19E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0B5B-AB1C-4069-88DB-7A3DD852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27E3-05B2-482D-AAC2-185C8584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39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75DB-DFB7-4F7A-9B01-A2FB1090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6ED44-D462-4FA3-852D-8F91F9AC0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29930-50C8-4667-A98E-CC659A41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A8E2-A6C8-4E16-BA5B-7DDCEEF9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47F4-22FC-4FBA-9CEC-8987058C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02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4842-94CF-48AF-AE0D-78AEB516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BB517-A8C7-49EC-88F0-86D37AE68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4170-269F-4006-8B26-B9EA4BA4F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567B7-6162-4513-A3DB-BCC2738A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11FC-C88F-4089-B74E-5C73D4C4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3CDF7-453B-41F3-97FC-DA8D4450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7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FB2C-3AE3-4497-AFCE-D4FC5CDE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F39DC-8DC4-4CF4-AEEF-10C5A443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E3277-49BC-4FBB-B951-FB7F3E04D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5B50B-E618-49E6-9CD2-676CBFA0E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85C4B-87BC-4039-A5BB-04743423C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6EFC1-2B3F-42FA-9064-5B78DA95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B032F-82BE-43A8-888F-BFA8000E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C0946-C0F7-46F1-8171-5DC46322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4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50AE-BABA-4685-BD82-C84843D0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60DC4-2810-4D9F-AF45-A227B85E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83EF8-A3C2-4DD8-8B34-DBC8A29B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1547F-9654-473B-A697-0A5055E1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70C45-7B1F-45EF-A7D0-D55B3D4C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54A88-1C04-4ED2-AFF5-E0051661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F41F0-83BD-4DE9-B20F-B494A00F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1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A28C-ADB2-4A60-AB15-58DCD542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FBB0-1C13-4E33-A94E-4E9C6EA7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7E77A-31E2-4FA6-8E65-3545A0ACD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9B5AD-1112-4F40-93C6-B00B0971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2DC5A-BF7F-4328-9C55-2E143D88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88657-D5BD-4F73-8C30-D09472E5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39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5A7A-0C95-4F9D-9A05-CD2A8F28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4F1AB8-4BB7-4398-8C88-CFA79D36C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8ECC9-1A09-4859-A1D6-DE850C3F3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AE71D-0B39-4427-881E-AEDFF86B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62E46-63D1-4C60-B945-91769245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1A250-1A29-4759-8043-079B7FCA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88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F2797-479C-491C-9E72-0D36D13D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81E30-6FE0-486E-84AE-8A2B4621C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B4C3-2112-4B9E-8D5C-EE5105A9A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5F94-0B4B-41CF-913E-08378EBFFEAC}" type="datetimeFigureOut">
              <a:rPr lang="el-GR" smtClean="0"/>
              <a:t>25/10/2017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8A1A-DFE0-422E-98DA-C0DBA0E36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2127-5CB0-43A9-8ADF-00BFFD15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BE52-CD84-4085-B3EC-9FE9ABEA28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5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BACD-C4EA-4EFC-BD41-2EF99B98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of Kavala</a:t>
            </a:r>
            <a:endParaRPr lang="el-GR" sz="96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2F8395-451B-4D32-B804-C89990B39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150" y="1690687"/>
            <a:ext cx="8205173" cy="50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3716-D5F5-4F7F-912B-AF29603B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38" y="292100"/>
            <a:ext cx="9187962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 </a:t>
            </a:r>
            <a:endParaRPr lang="el-GR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8D02-3B49-4028-B5B7-96171E354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07" y="1283677"/>
            <a:ext cx="4557346" cy="5090746"/>
          </a:xfrm>
        </p:spPr>
        <p:txBody>
          <a:bodyPr>
            <a:normAutofit fontScale="40000" lnSpcReduction="20000"/>
          </a:bodyPr>
          <a:lstStyle/>
          <a:p>
            <a:endParaRPr lang="en-US" sz="1600" dirty="0"/>
          </a:p>
          <a:p>
            <a:r>
              <a:rPr lang="en-US" sz="6500" dirty="0"/>
              <a:t>The region of Kavala: prehistoric rock paintings, prehistoric settlement, important stop on the ancient Via </a:t>
            </a:r>
            <a:r>
              <a:rPr lang="en-US" sz="6500" dirty="0" err="1"/>
              <a:t>Egnatia</a:t>
            </a:r>
            <a:r>
              <a:rPr lang="el-GR" sz="6500" dirty="0"/>
              <a:t>.</a:t>
            </a:r>
          </a:p>
          <a:p>
            <a:r>
              <a:rPr lang="en-US" sz="6500" dirty="0"/>
              <a:t>This is the place where Apostle Paul founded the fist Christian church in Europe, the largest center for tobacco processing and exporting in the Balkans.</a:t>
            </a:r>
          </a:p>
          <a:p>
            <a:r>
              <a:rPr lang="en-US" sz="6500" dirty="0"/>
              <a:t>Come and discover its fascinating history.</a:t>
            </a:r>
          </a:p>
          <a:p>
            <a:r>
              <a:rPr lang="en-US" sz="6500" dirty="0"/>
              <a:t>A visit to the archeological site of </a:t>
            </a:r>
            <a:r>
              <a:rPr lang="en-US" sz="6500" dirty="0" err="1"/>
              <a:t>Philipi</a:t>
            </a:r>
            <a:r>
              <a:rPr lang="en-US" sz="6500" dirty="0"/>
              <a:t>, an UNESCO World Heritage site is a must!</a:t>
            </a:r>
            <a:endParaRPr lang="el-GR" sz="6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3F589-475E-43CA-BD09-0C8A069B9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1821962"/>
            <a:ext cx="622935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93E7-BCF6-4C73-AF85-CF496E06C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975" y="394189"/>
            <a:ext cx="9144000" cy="1037492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Archeological museum</a:t>
            </a:r>
            <a:endParaRPr lang="el-GR" sz="4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00085-E131-44C6-90B8-0477D27BF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3" y="1526721"/>
            <a:ext cx="4798088" cy="479787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The items on display include objects made of stone and clay from Neolithic period and the bronze 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The largest part of the museum is taken up by the new exhibition entitled “</a:t>
            </a:r>
            <a:r>
              <a:rPr lang="en-US" sz="2600" dirty="0" err="1"/>
              <a:t>Neapolis</a:t>
            </a:r>
            <a:r>
              <a:rPr lang="en-US" sz="2600" dirty="0"/>
              <a:t> </a:t>
            </a:r>
            <a:r>
              <a:rPr lang="en-US" sz="2600" dirty="0" err="1"/>
              <a:t>Christoupolis</a:t>
            </a:r>
            <a:r>
              <a:rPr lang="en-US" sz="2600" dirty="0"/>
              <a:t> Kavala” which presents the history of the town over time from antiquity to the present day via its monuments </a:t>
            </a:r>
            <a:endParaRPr lang="el-GR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A6AA7-83CB-4D4E-BD2A-858D42DF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28" y="1802423"/>
            <a:ext cx="6787509" cy="45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ACB9-D59F-452B-A8E9-5FAD44D00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092"/>
            <a:ext cx="9144000" cy="720971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BEACHES</a:t>
            </a:r>
            <a:endParaRPr lang="el-GR" sz="4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F5058-EE19-42DC-86BD-3A4E2C020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29" y="844063"/>
            <a:ext cx="11491548" cy="578031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i="1" dirty="0"/>
              <a:t>Kavala has more than 80 km of Beaches available for swimming.</a:t>
            </a:r>
          </a:p>
          <a:p>
            <a:pPr algn="l"/>
            <a:r>
              <a:rPr lang="en-US" sz="2800" i="1" dirty="0"/>
              <a:t>These are two of the most popular Beaches of Kavala.</a:t>
            </a:r>
          </a:p>
          <a:p>
            <a:pPr algn="l"/>
            <a:r>
              <a:rPr lang="en-US" sz="2800" b="1" u="sng" dirty="0" err="1"/>
              <a:t>Batis</a:t>
            </a:r>
            <a:r>
              <a:rPr lang="en-US" sz="2800" b="1" u="sng" dirty="0"/>
              <a:t> Beach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Batis</a:t>
            </a:r>
            <a:r>
              <a:rPr lang="en-US" dirty="0"/>
              <a:t> is a beach just 5 km away from the city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beach has on-beach services and showers, changing rooms, a restaurant and two bars.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They are awarded with the “blue flag”.</a:t>
            </a:r>
          </a:p>
          <a:p>
            <a:pPr algn="l"/>
            <a:endParaRPr lang="en-US" dirty="0"/>
          </a:p>
          <a:p>
            <a:pPr algn="l"/>
            <a:r>
              <a:rPr lang="en-US" sz="2800" b="1" u="sng" dirty="0" err="1"/>
              <a:t>Ammolofi</a:t>
            </a:r>
            <a:r>
              <a:rPr lang="en-US" sz="2800" b="1" u="sng" dirty="0"/>
              <a:t> Beaches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Ammolofi</a:t>
            </a:r>
            <a:r>
              <a:rPr lang="en-US" dirty="0"/>
              <a:t> beaches are maybe the most popular beaches of Kavala and Greece, just 18 km from the city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They are awarded with the “blue flag”.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clear water is surrounded by the beautiful, exotic landscape of the beautiful of the coasts of </a:t>
            </a:r>
            <a:r>
              <a:rPr lang="en-US" dirty="0" err="1"/>
              <a:t>Ammolofi</a:t>
            </a:r>
            <a:r>
              <a:rPr lang="en-US" dirty="0"/>
              <a:t>.</a:t>
            </a:r>
          </a:p>
          <a:p>
            <a:pPr algn="l"/>
            <a:endParaRPr lang="en-US" sz="2800" b="1" i="1" dirty="0"/>
          </a:p>
          <a:p>
            <a:pPr algn="l"/>
            <a:endParaRPr lang="en-US" sz="2800" i="1" dirty="0"/>
          </a:p>
          <a:p>
            <a:pPr algn="l"/>
            <a:endParaRPr lang="el-GR" sz="2800" b="1" i="1" dirty="0"/>
          </a:p>
        </p:txBody>
      </p:sp>
    </p:spTree>
    <p:extLst>
      <p:ext uri="{BB962C8B-B14F-4D97-AF65-F5344CB8AC3E}">
        <p14:creationId xmlns:p14="http://schemas.microsoft.com/office/powerpoint/2010/main" val="11656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7FB6-5F26-4E09-9FEB-81B71D37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9" y="791308"/>
            <a:ext cx="10319238" cy="659423"/>
          </a:xfrm>
        </p:spPr>
        <p:txBody>
          <a:bodyPr numCol="2">
            <a:normAutofit/>
          </a:bodyPr>
          <a:lstStyle/>
          <a:p>
            <a:pPr algn="ctr"/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Batis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Beach                                 </a:t>
            </a:r>
            <a:r>
              <a:rPr lang="en-US" sz="36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Ammolofi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Beaches    </a:t>
            </a:r>
            <a:endParaRPr lang="el-GR" sz="36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41D45-DF8C-4F13-A706-38B5A712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745775"/>
            <a:ext cx="5419725" cy="4064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0B431-1542-466E-99D0-68FE57BB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58" y="1844131"/>
            <a:ext cx="5810250" cy="38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0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666C-C7FA-4380-9933-E6C37E92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389553"/>
            <a:ext cx="10832841" cy="6085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What to eat</a:t>
            </a:r>
          </a:p>
          <a:p>
            <a:r>
              <a:rPr lang="en-US" sz="2400" dirty="0"/>
              <a:t>Fresh fish in Kavala 	    Tip: Small fish and sea foods are delicious (</a:t>
            </a:r>
            <a:r>
              <a:rPr lang="en-US" sz="2400" dirty="0" err="1"/>
              <a:t>Sardeles</a:t>
            </a:r>
            <a:r>
              <a:rPr lang="en-US" sz="2400" dirty="0"/>
              <a:t>, </a:t>
            </a:r>
            <a:r>
              <a:rPr lang="en-US" sz="2400" dirty="0" err="1"/>
              <a:t>Gavros</a:t>
            </a:r>
            <a:r>
              <a:rPr lang="en-US" sz="2400" dirty="0"/>
              <a:t>, Calamari, Octopus etc.)</a:t>
            </a:r>
          </a:p>
          <a:p>
            <a:r>
              <a:rPr lang="en-US" sz="2400" dirty="0"/>
              <a:t>Greek Traditional </a:t>
            </a:r>
            <a:r>
              <a:rPr lang="en-US" sz="2400" dirty="0" err="1"/>
              <a:t>cousine</a:t>
            </a:r>
            <a:r>
              <a:rPr lang="en-US" sz="2400" dirty="0"/>
              <a:t> among others delicious foods like </a:t>
            </a:r>
            <a:r>
              <a:rPr lang="en-US" sz="2400" dirty="0" err="1"/>
              <a:t>Mousakas</a:t>
            </a:r>
            <a:r>
              <a:rPr lang="en-US" sz="2400" dirty="0"/>
              <a:t>, </a:t>
            </a:r>
            <a:r>
              <a:rPr lang="en-US" sz="2400" dirty="0" err="1"/>
              <a:t>Yemista</a:t>
            </a:r>
            <a:r>
              <a:rPr lang="en-US" sz="2400" dirty="0"/>
              <a:t>, </a:t>
            </a:r>
            <a:r>
              <a:rPr lang="en-US" sz="2400" dirty="0" err="1"/>
              <a:t>Pastitsio</a:t>
            </a:r>
            <a:r>
              <a:rPr lang="en-US" sz="2400" dirty="0"/>
              <a:t> etc.</a:t>
            </a:r>
          </a:p>
          <a:p>
            <a:r>
              <a:rPr lang="en-US" sz="2400" dirty="0"/>
              <a:t>Grilled Meat: Different steaks from pork veal lamp, </a:t>
            </a:r>
            <a:r>
              <a:rPr lang="en-US" sz="2400" dirty="0" err="1"/>
              <a:t>Bifteki</a:t>
            </a:r>
            <a:r>
              <a:rPr lang="en-US" sz="2400" dirty="0"/>
              <a:t>, Gyros, Souvlaki, </a:t>
            </a:r>
            <a:r>
              <a:rPr lang="en-US" sz="2400" dirty="0" err="1"/>
              <a:t>Panseta</a:t>
            </a:r>
            <a:r>
              <a:rPr lang="en-US" sz="2400" dirty="0"/>
              <a:t>, Paidakia etc.</a:t>
            </a:r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b="1" u="sng" dirty="0"/>
              <a:t>What to drink</a:t>
            </a:r>
          </a:p>
          <a:p>
            <a:r>
              <a:rPr lang="en-US" sz="2400" dirty="0"/>
              <a:t>Local vines, ouzo, </a:t>
            </a:r>
            <a:r>
              <a:rPr lang="en-US" sz="2400" dirty="0" err="1"/>
              <a:t>tsipouro</a:t>
            </a:r>
            <a:r>
              <a:rPr lang="en-US" sz="2400" dirty="0"/>
              <a:t>, </a:t>
            </a:r>
            <a:r>
              <a:rPr lang="en-US" sz="2400" dirty="0" err="1"/>
              <a:t>ouiski</a:t>
            </a:r>
            <a:r>
              <a:rPr lang="en-US" sz="2400" dirty="0"/>
              <a:t> and Beer.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u="sng" dirty="0"/>
              <a:t>What to buy</a:t>
            </a:r>
          </a:p>
          <a:p>
            <a:r>
              <a:rPr lang="en-US" sz="2400" dirty="0"/>
              <a:t>The Famous </a:t>
            </a:r>
            <a:r>
              <a:rPr lang="en-US" sz="2400" dirty="0" err="1"/>
              <a:t>Kourabiedes</a:t>
            </a:r>
            <a:r>
              <a:rPr lang="en-US" sz="2400" dirty="0"/>
              <a:t>, honey, olives and oil from </a:t>
            </a:r>
            <a:r>
              <a:rPr lang="en-US" sz="2400" dirty="0" err="1"/>
              <a:t>Thassos</a:t>
            </a:r>
            <a:r>
              <a:rPr lang="en-US" sz="2400" dirty="0"/>
              <a:t>, mountain tea and herbs etc.</a:t>
            </a:r>
          </a:p>
        </p:txBody>
      </p:sp>
    </p:spTree>
    <p:extLst>
      <p:ext uri="{BB962C8B-B14F-4D97-AF65-F5344CB8AC3E}">
        <p14:creationId xmlns:p14="http://schemas.microsoft.com/office/powerpoint/2010/main" val="28495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244F-602A-453D-9840-D6D6859F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l-GR" sz="6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8507-86A8-4780-999E-BCFB29384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9810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Thank you</a:t>
            </a:r>
          </a:p>
          <a:p>
            <a:pPr marL="0" indent="0" algn="ctr">
              <a:buNone/>
            </a:pPr>
            <a:endParaRPr lang="el-GR" sz="40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A08BB-7EC3-4C8E-8030-3CA45117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09" y="2133600"/>
            <a:ext cx="6586782" cy="43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0D6F-FE9A-4817-913F-4E465BBB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5" y="177312"/>
            <a:ext cx="6930358" cy="78251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Introduction </a:t>
            </a:r>
            <a:endParaRPr lang="el-GR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36FC-1F78-4511-A424-FFC988E50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849086"/>
            <a:ext cx="6727371" cy="5710333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400" dirty="0"/>
              <a:t>Kavala is a city of the prefecture of Eastern Macedonia in northern Greece. </a:t>
            </a:r>
          </a:p>
          <a:p>
            <a:pPr fontAlgn="ctr"/>
            <a:r>
              <a:rPr lang="en-US" sz="2400" dirty="0"/>
              <a:t>The population of the city reaches 54,000.</a:t>
            </a:r>
          </a:p>
          <a:p>
            <a:pPr fontAlgn="ctr"/>
            <a:r>
              <a:rPr lang="en-US" sz="2400" dirty="0"/>
              <a:t>The history of the city dates back to Prehistoric times  and extends to this day.</a:t>
            </a:r>
          </a:p>
          <a:p>
            <a:pPr fontAlgn="ctr"/>
            <a:r>
              <a:rPr lang="en-US" sz="2400" dirty="0"/>
              <a:t>Crystal clear waters, cultural heritage sites, dreamy view, Mediterranean cuisine, leisurely strolls, short trips to nearby island </a:t>
            </a:r>
            <a:r>
              <a:rPr lang="el-GR" sz="2400" dirty="0"/>
              <a:t>Τ</a:t>
            </a:r>
            <a:r>
              <a:rPr lang="en-US" sz="2400" dirty="0" err="1"/>
              <a:t>hassos</a:t>
            </a:r>
            <a:r>
              <a:rPr lang="en-US" sz="2400" dirty="0"/>
              <a:t>, picturesque villages and mountains. </a:t>
            </a:r>
          </a:p>
          <a:p>
            <a:pPr fontAlgn="ctr"/>
            <a:r>
              <a:rPr lang="en-US" sz="2400" dirty="0"/>
              <a:t>Built amphitheatrically next to the sea, Kavala, a city at the crossroads between East and West, reflects the Greek experience and invites you to explore it.</a:t>
            </a:r>
          </a:p>
          <a:p>
            <a:pPr fontAlgn="ctr"/>
            <a:r>
              <a:rPr lang="en-US" sz="2400" dirty="0"/>
              <a:t>The combination of our culture, region, customs and traditions give a satisfactory result, that inspired lots of poets, painters and singers nowadays.</a:t>
            </a:r>
            <a:endParaRPr lang="el-GR" sz="2400" dirty="0"/>
          </a:p>
          <a:p>
            <a:pPr marL="0" indent="0">
              <a:buNone/>
            </a:pPr>
            <a:endParaRPr lang="en-US" sz="2400" dirty="0"/>
          </a:p>
          <a:p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C6F45-ED1B-42E9-88F4-336E6796B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73" y="177312"/>
            <a:ext cx="4251727" cy="64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E514-0DBC-4AC5-8D6D-B842E444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81"/>
            <a:ext cx="11955716" cy="1107831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Kavala Fortress and the Old Town </a:t>
            </a:r>
            <a:endParaRPr lang="el-GR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E930-7692-4E29-8E10-961814EA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46301"/>
            <a:ext cx="4965830" cy="5653079"/>
          </a:xfrm>
        </p:spPr>
        <p:txBody>
          <a:bodyPr>
            <a:normAutofit/>
          </a:bodyPr>
          <a:lstStyle/>
          <a:p>
            <a:r>
              <a:rPr lang="en-US" sz="2600" dirty="0"/>
              <a:t>Kavala fortress stands on a rocky hilltop and used to be the defender of the city.</a:t>
            </a:r>
          </a:p>
          <a:p>
            <a:r>
              <a:rPr lang="en-US" sz="2600" dirty="0"/>
              <a:t>Its walls and the central round tower are key features of the castle.</a:t>
            </a:r>
          </a:p>
          <a:p>
            <a:r>
              <a:rPr lang="en-US" sz="2600" dirty="0"/>
              <a:t>The largest part of the fortress was built in the first quarter of the 15</a:t>
            </a:r>
            <a:r>
              <a:rPr lang="en-US" sz="2600" baseline="30000" dirty="0"/>
              <a:t>th</a:t>
            </a:r>
            <a:r>
              <a:rPr lang="en-US" sz="2600" dirty="0"/>
              <a:t> century on the ruins of the Byzantine acropolis.</a:t>
            </a:r>
          </a:p>
          <a:p>
            <a:r>
              <a:rPr lang="en-US" sz="2600" dirty="0"/>
              <a:t>Around the Fortress is </a:t>
            </a:r>
            <a:r>
              <a:rPr lang="en-US" sz="2600" dirty="0" err="1"/>
              <a:t>Panagia</a:t>
            </a:r>
            <a:r>
              <a:rPr lang="en-US" sz="2600" dirty="0"/>
              <a:t>, the charming old town with many nice old houses, restaurants and shops.</a:t>
            </a:r>
            <a:endParaRPr lang="el-GR" sz="2600" dirty="0"/>
          </a:p>
          <a:p>
            <a:endParaRPr lang="el-GR" sz="2400" dirty="0"/>
          </a:p>
          <a:p>
            <a:pPr marL="0" indent="0">
              <a:buNone/>
            </a:pPr>
            <a:endParaRPr lang="el-GR" sz="3200" dirty="0"/>
          </a:p>
        </p:txBody>
      </p:sp>
      <p:pic>
        <p:nvPicPr>
          <p:cNvPr id="2050" name="Picture 2" descr="Αποτέλεσμα εικόνας για φρουριο καβαλασ">
            <a:extLst>
              <a:ext uri="{FF2B5EF4-FFF2-40B4-BE49-F238E27FC236}">
                <a16:creationId xmlns:a16="http://schemas.microsoft.com/office/drawing/2014/main" id="{FE69966C-88F7-45C4-B6A2-A591140A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6" y="1046301"/>
            <a:ext cx="6527930" cy="46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3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872A-6590-4AB3-BD78-C678C8BA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365125"/>
            <a:ext cx="1204582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Municipal Tobacco Warehouse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F0490-9C3A-476C-98EA-142E9BC2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2" y="1690688"/>
            <a:ext cx="5728996" cy="4894750"/>
          </a:xfrm>
        </p:spPr>
        <p:txBody>
          <a:bodyPr>
            <a:normAutofit/>
          </a:bodyPr>
          <a:lstStyle/>
          <a:p>
            <a:r>
              <a:rPr lang="en-US" dirty="0"/>
              <a:t>The Warehouse was built in the first decades of the 20</a:t>
            </a:r>
            <a:r>
              <a:rPr lang="en-US" baseline="30000" dirty="0"/>
              <a:t>th</a:t>
            </a:r>
            <a:r>
              <a:rPr lang="en-US" dirty="0"/>
              <a:t> century for a Turkish tobacco merchant. </a:t>
            </a:r>
          </a:p>
          <a:p>
            <a:r>
              <a:rPr lang="en-US" dirty="0"/>
              <a:t>It is a fine example of Ottoman neoclassicism using elements of the baroque style such as the imposing top piece on the roof featuring four crowns.</a:t>
            </a:r>
            <a:endParaRPr lang="el-GR" dirty="0"/>
          </a:p>
        </p:txBody>
      </p:sp>
      <p:sp>
        <p:nvSpPr>
          <p:cNvPr id="4" name="AutoShape 2" descr="Αποτέλεσμα εικόνας για municipal tobacco warehouse">
            <a:extLst>
              <a:ext uri="{FF2B5EF4-FFF2-40B4-BE49-F238E27FC236}">
                <a16:creationId xmlns:a16="http://schemas.microsoft.com/office/drawing/2014/main" id="{6D9A06F8-31D7-4BC9-84F9-42AC8C338C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19446" y="31886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122C3-ACBD-4E6B-AA20-6C05456E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6" y="1448429"/>
            <a:ext cx="4258452" cy="50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3716-D5F5-4F7F-912B-AF29603B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033"/>
            <a:ext cx="12192000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Town Hall</a:t>
            </a:r>
            <a:endParaRPr lang="el-GR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8D02-3B49-4028-B5B7-96171E354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67" y="1573822"/>
            <a:ext cx="3828484" cy="52841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building is a miniature version of a Hungarian castle</a:t>
            </a:r>
          </a:p>
          <a:p>
            <a:r>
              <a:rPr lang="en-US" dirty="0"/>
              <a:t>Built in circa 1895 by the Hungarian tobacco merchant , Pierre Herzog.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EB920-113B-4AF6-AB5F-792F4DD58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49" y="1707555"/>
            <a:ext cx="7137253" cy="47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E358-96BF-4732-9D86-93D866F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" y="365125"/>
            <a:ext cx="11842102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Aquaduct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‘’Kamares’’</a:t>
            </a:r>
            <a:endParaRPr lang="el-GR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18DD-37EE-4157-A399-9268284E2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39" y="1579439"/>
            <a:ext cx="5052646" cy="50587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famous historical monument and an integral part of the old town, is the Kamares. </a:t>
            </a:r>
          </a:p>
          <a:p>
            <a:r>
              <a:rPr lang="en-US" dirty="0"/>
              <a:t>This is an extensive water supply system that was built by Suleiman the Magnificent to supply water to the barren rocky </a:t>
            </a:r>
            <a:r>
              <a:rPr lang="en-US" dirty="0" err="1"/>
              <a:t>Panagia</a:t>
            </a:r>
            <a:r>
              <a:rPr lang="en-US" dirty="0"/>
              <a:t> peninsula.</a:t>
            </a:r>
          </a:p>
          <a:p>
            <a:r>
              <a:rPr lang="en-US" dirty="0"/>
              <a:t>This grandiose creation is 280 m long and consists of 60 arches in four different sizes built on the site of the long wall which Emperor Andronicus II </a:t>
            </a:r>
            <a:r>
              <a:rPr lang="en-US" dirty="0" err="1"/>
              <a:t>Paleologus</a:t>
            </a:r>
            <a:r>
              <a:rPr lang="en-US" dirty="0"/>
              <a:t> had built.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E83BB-0D26-4331-B206-3A5A6CAD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64" y="1483457"/>
            <a:ext cx="6667536" cy="50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35F3-26ED-4F7A-83EB-FFC86DF1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505802"/>
            <a:ext cx="11697687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Imaret </a:t>
            </a:r>
            <a:endParaRPr lang="el-GR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1F2D-5540-49BD-8973-3DE5BE85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2" y="1758462"/>
            <a:ext cx="5098103" cy="4888523"/>
          </a:xfrm>
        </p:spPr>
        <p:txBody>
          <a:bodyPr>
            <a:normAutofit/>
          </a:bodyPr>
          <a:lstStyle/>
          <a:p>
            <a:r>
              <a:rPr lang="en-US" dirty="0"/>
              <a:t>This large complex from the late Ottoman period is a classic example of Islamic architecture and almost the only one to have survived intact in the city.</a:t>
            </a:r>
          </a:p>
          <a:p>
            <a:r>
              <a:rPr lang="en-US" dirty="0"/>
              <a:t>It was built between 1817 and 1821 by the founder of the last Egyptian dynasty, Mohammed Ali.</a:t>
            </a:r>
          </a:p>
          <a:p>
            <a:r>
              <a:rPr lang="en-US" dirty="0"/>
              <a:t>The last years it has been a luxury hotel.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A63FA-F909-4FB3-A6B3-2FB89BE87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1968760"/>
            <a:ext cx="6902097" cy="377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F8E1-19D3-4B6C-AFA0-07E8471B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5" y="365125"/>
            <a:ext cx="12017829" cy="132556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Mohammed Ali’s ‘’</a:t>
            </a:r>
            <a:r>
              <a:rPr lang="en-US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Konak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</a:t>
            </a:r>
            <a:endParaRPr lang="el-GR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95BA-CE18-4EDF-B1B0-34F44BED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690688"/>
            <a:ext cx="3945773" cy="4557590"/>
          </a:xfrm>
        </p:spPr>
        <p:txBody>
          <a:bodyPr>
            <a:normAutofit/>
          </a:bodyPr>
          <a:lstStyle/>
          <a:p>
            <a:r>
              <a:rPr lang="en-US" dirty="0"/>
              <a:t>On the left-hand side of Mohammed Ali’s square is a house, known as locally Mohammed Ali’s ‘’</a:t>
            </a:r>
            <a:r>
              <a:rPr lang="en-US" dirty="0" err="1"/>
              <a:t>Konak</a:t>
            </a:r>
            <a:r>
              <a:rPr lang="en-US" dirty="0"/>
              <a:t>’’. </a:t>
            </a:r>
          </a:p>
          <a:p>
            <a:r>
              <a:rPr lang="en-US" dirty="0"/>
              <a:t>It is one of the largest and best designed mansions in the </a:t>
            </a:r>
            <a:r>
              <a:rPr lang="en-US" dirty="0" err="1"/>
              <a:t>Panagia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2EF68-0F3A-41C6-9C8D-392CD133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75" y="1673874"/>
            <a:ext cx="7173580" cy="47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B618-6039-45AA-8682-67DB5C13A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436563"/>
            <a:ext cx="9144000" cy="877887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 music of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Halil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Bey </a:t>
            </a:r>
            <a:endParaRPr lang="el-GR" sz="4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1BC55-F3C1-4600-A6CB-763CD3825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1800225"/>
            <a:ext cx="4297136" cy="452437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/>
              <a:t>Assending towards the castle through Mohamed Ali Street, </a:t>
            </a:r>
            <a:r>
              <a:rPr lang="en-US" sz="2800" dirty="0"/>
              <a:t>you will come across the “Old Music of </a:t>
            </a:r>
            <a:r>
              <a:rPr lang="en-US" sz="2800" dirty="0" err="1"/>
              <a:t>Halil</a:t>
            </a:r>
            <a:r>
              <a:rPr lang="en-US" sz="2800" dirty="0"/>
              <a:t> Bey”.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This includes </a:t>
            </a:r>
            <a:r>
              <a:rPr lang="en-US" sz="2800" dirty="0" err="1"/>
              <a:t>Halil</a:t>
            </a:r>
            <a:r>
              <a:rPr lang="en-US" sz="2800" dirty="0"/>
              <a:t> Bey Mosque which dates from the beginning of the 20</a:t>
            </a:r>
            <a:r>
              <a:rPr lang="en-US" sz="2800" baseline="30000" dirty="0"/>
              <a:t>th</a:t>
            </a:r>
            <a:r>
              <a:rPr lang="en-US" sz="2800" dirty="0"/>
              <a:t> Century built on an Early Cristian Basilica and a medrese.   </a:t>
            </a:r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A3218-524B-47D4-B142-9BACD371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430734"/>
            <a:ext cx="6908987" cy="48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775</Words>
  <Application>Microsoft Office PowerPoint</Application>
  <PresentationFormat>Ευρεία οθόνη</PresentationFormat>
  <Paragraphs>71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City of Kavala</vt:lpstr>
      <vt:lpstr>Introduction </vt:lpstr>
      <vt:lpstr>Kavala Fortress and the Old Town </vt:lpstr>
      <vt:lpstr>The Municipal Tobacco Warehouse </vt:lpstr>
      <vt:lpstr> The Town Hall</vt:lpstr>
      <vt:lpstr>The Aquaduct ‘’Kamares’’</vt:lpstr>
      <vt:lpstr>The Imaret </vt:lpstr>
      <vt:lpstr>Mohammed Ali’s ‘’Konak’’</vt:lpstr>
      <vt:lpstr>The old music of Halil Bey </vt:lpstr>
      <vt:lpstr>Philippi </vt:lpstr>
      <vt:lpstr>The Archeological museum</vt:lpstr>
      <vt:lpstr>BEACHES</vt:lpstr>
      <vt:lpstr>Batis Beach                                 Ammolofi Beaches    </vt:lpstr>
      <vt:lpstr>Παρουσίαση του PowerPoint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Kavala</dc:title>
  <dc:creator>Aristotelis Nikou</dc:creator>
  <cp:lastModifiedBy>Literature</cp:lastModifiedBy>
  <cp:revision>37</cp:revision>
  <dcterms:created xsi:type="dcterms:W3CDTF">2017-10-22T09:09:44Z</dcterms:created>
  <dcterms:modified xsi:type="dcterms:W3CDTF">2017-10-25T16:45:19Z</dcterms:modified>
</cp:coreProperties>
</file>