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6" r:id="rId4"/>
    <p:sldId id="271" r:id="rId5"/>
    <p:sldId id="260" r:id="rId6"/>
    <p:sldId id="270" r:id="rId7"/>
    <p:sldId id="262" r:id="rId8"/>
    <p:sldId id="263" r:id="rId9"/>
    <p:sldId id="264" r:id="rId10"/>
    <p:sldId id="265" r:id="rId11"/>
    <p:sldId id="266" r:id="rId12"/>
    <p:sldId id="267" r:id="rId13"/>
    <p:sldId id="272" r:id="rId14"/>
    <p:sldId id="268" r:id="rId15"/>
    <p:sldId id="273" r:id="rId16"/>
    <p:sldId id="269"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17" autoAdjust="0"/>
    <p:restoredTop sz="94660"/>
  </p:normalViewPr>
  <p:slideViewPr>
    <p:cSldViewPr>
      <p:cViewPr varScale="1">
        <p:scale>
          <a:sx n="69" d="100"/>
          <a:sy n="69" d="100"/>
        </p:scale>
        <p:origin x="17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30/10/2017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solidFill>
                  <a:srgbClr val="FF0000"/>
                </a:solidFill>
              </a:rPr>
              <a:t>LEARNING ABOUT SCHOOLS </a:t>
            </a:r>
            <a:r>
              <a:rPr lang="el-GR" sz="3600" b="1" dirty="0" smtClean="0">
                <a:solidFill>
                  <a:srgbClr val="FF0000"/>
                </a:solidFill>
              </a:rPr>
              <a:t> </a:t>
            </a:r>
            <a:r>
              <a:rPr lang="en-US" sz="3600" b="1" dirty="0" smtClean="0">
                <a:solidFill>
                  <a:srgbClr val="FF0000"/>
                </a:solidFill>
              </a:rPr>
              <a:t>IN GREECE</a:t>
            </a:r>
            <a:endParaRPr lang="el-GR" sz="3600" b="1" dirty="0">
              <a:solidFill>
                <a:srgbClr val="FF0000"/>
              </a:solidFill>
            </a:endParaRP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556792"/>
            <a:ext cx="6624736" cy="4752528"/>
          </a:xfrm>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The computer classroom </a:t>
            </a:r>
            <a:endParaRPr lang="el-GR" dirty="0">
              <a:solidFill>
                <a:srgbClr val="FF0000"/>
              </a:solidFill>
            </a:endParaRPr>
          </a:p>
        </p:txBody>
      </p:sp>
      <p:sp>
        <p:nvSpPr>
          <p:cNvPr id="3" name="2 - Θέση περιεχομένου"/>
          <p:cNvSpPr>
            <a:spLocks noGrp="1"/>
          </p:cNvSpPr>
          <p:nvPr>
            <p:ph idx="1"/>
          </p:nvPr>
        </p:nvSpPr>
        <p:spPr>
          <a:xfrm>
            <a:off x="457200" y="1268760"/>
            <a:ext cx="8229600" cy="5112568"/>
          </a:xfrm>
        </p:spPr>
        <p:txBody>
          <a:bodyPr/>
          <a:lstStyle/>
          <a:p>
            <a:pPr algn="ctr">
              <a:buNone/>
            </a:pPr>
            <a:r>
              <a:rPr lang="en-US" dirty="0" smtClean="0"/>
              <a:t>In this classroom, we use computers and we learn about them.</a:t>
            </a:r>
            <a:endParaRPr lang="el-GR" dirty="0"/>
          </a:p>
        </p:txBody>
      </p:sp>
      <p:pic>
        <p:nvPicPr>
          <p:cNvPr id="4" name="3 - Εικόνα" descr="IMG_3071.jpg"/>
          <p:cNvPicPr>
            <a:picLocks noChangeAspect="1"/>
          </p:cNvPicPr>
          <p:nvPr/>
        </p:nvPicPr>
        <p:blipFill>
          <a:blip r:embed="rId2"/>
          <a:stretch>
            <a:fillRect/>
          </a:stretch>
        </p:blipFill>
        <p:spPr>
          <a:xfrm>
            <a:off x="2051720" y="2411760"/>
            <a:ext cx="5350250" cy="3571900"/>
          </a:xfrm>
          <a:prstGeom prst="rect">
            <a:avLst/>
          </a:prstGeom>
        </p:spPr>
      </p:pic>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Technology classroom</a:t>
            </a:r>
            <a:endParaRPr lang="el-GR" dirty="0">
              <a:solidFill>
                <a:srgbClr val="FF0000"/>
              </a:solidFill>
            </a:endParaRPr>
          </a:p>
        </p:txBody>
      </p:sp>
      <p:sp>
        <p:nvSpPr>
          <p:cNvPr id="3" name="2 - Θέση περιεχομένου"/>
          <p:cNvSpPr>
            <a:spLocks noGrp="1"/>
          </p:cNvSpPr>
          <p:nvPr>
            <p:ph idx="1"/>
          </p:nvPr>
        </p:nvSpPr>
        <p:spPr/>
        <p:txBody>
          <a:bodyPr/>
          <a:lstStyle/>
          <a:p>
            <a:pPr algn="ctr">
              <a:buNone/>
            </a:pPr>
            <a:r>
              <a:rPr lang="en-US" dirty="0" smtClean="0"/>
              <a:t>   In this classroom, we make constructions about different topics.</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708920"/>
            <a:ext cx="4608512" cy="3240360"/>
          </a:xfrm>
          <a:prstGeom prst="rect">
            <a:avLst/>
          </a:prstGeom>
        </p:spPr>
      </p:pic>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a:bodyPr>
          <a:lstStyle/>
          <a:p>
            <a:r>
              <a:rPr lang="en-US" sz="4000" dirty="0" smtClean="0">
                <a:solidFill>
                  <a:srgbClr val="FF0000"/>
                </a:solidFill>
              </a:rPr>
              <a:t>Our gym</a:t>
            </a:r>
            <a:endParaRPr lang="el-GR" sz="4000" dirty="0">
              <a:solidFill>
                <a:srgbClr val="FF0000"/>
              </a:solidFill>
            </a:endParaRPr>
          </a:p>
        </p:txBody>
      </p:sp>
      <p:sp>
        <p:nvSpPr>
          <p:cNvPr id="3" name="2 - Θέση περιεχομένου"/>
          <p:cNvSpPr>
            <a:spLocks noGrp="1"/>
          </p:cNvSpPr>
          <p:nvPr>
            <p:ph idx="1"/>
          </p:nvPr>
        </p:nvSpPr>
        <p:spPr>
          <a:xfrm>
            <a:off x="357158" y="1196752"/>
            <a:ext cx="8229600" cy="5256584"/>
          </a:xfrm>
        </p:spPr>
        <p:txBody>
          <a:bodyPr>
            <a:normAutofit/>
          </a:bodyPr>
          <a:lstStyle/>
          <a:p>
            <a:pPr algn="ctr">
              <a:buNone/>
            </a:pPr>
            <a:r>
              <a:rPr lang="el-GR" sz="2400" dirty="0" smtClean="0"/>
              <a:t>     </a:t>
            </a:r>
            <a:r>
              <a:rPr lang="en-US" sz="2400" dirty="0" smtClean="0"/>
              <a:t>In the gym, we do sports like basketball and volleyball. Furthermore, we play ping-pong and we dance traditional dances.</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2492896"/>
            <a:ext cx="5689600" cy="3600400"/>
          </a:xfrm>
          <a:prstGeom prst="rect">
            <a:avLst/>
          </a:prstGeom>
        </p:spPr>
      </p:pic>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The school canteen</a:t>
            </a:r>
            <a:endParaRPr lang="el-GR" dirty="0">
              <a:solidFill>
                <a:srgbClr val="FF000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417638"/>
            <a:ext cx="6788944" cy="4525963"/>
          </a:xfrm>
        </p:spPr>
      </p:pic>
    </p:spTree>
    <p:extLst>
      <p:ext uri="{BB962C8B-B14F-4D97-AF65-F5344CB8AC3E}">
        <p14:creationId xmlns:p14="http://schemas.microsoft.com/office/powerpoint/2010/main" val="201570765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solidFill>
                  <a:srgbClr val="FF0000"/>
                </a:solidFill>
              </a:rPr>
              <a:t>More information about our school</a:t>
            </a:r>
            <a:endParaRPr lang="el-GR" sz="3200" dirty="0">
              <a:solidFill>
                <a:srgbClr val="FF0000"/>
              </a:solidFill>
            </a:endParaRPr>
          </a:p>
        </p:txBody>
      </p:sp>
      <p:sp>
        <p:nvSpPr>
          <p:cNvPr id="3" name="2 - Θέση περιεχομένου"/>
          <p:cNvSpPr>
            <a:spLocks noGrp="1"/>
          </p:cNvSpPr>
          <p:nvPr>
            <p:ph idx="1"/>
          </p:nvPr>
        </p:nvSpPr>
        <p:spPr>
          <a:xfrm>
            <a:off x="428596" y="1268760"/>
            <a:ext cx="8229600" cy="4828815"/>
          </a:xfrm>
        </p:spPr>
        <p:txBody>
          <a:bodyPr>
            <a:normAutofit/>
          </a:bodyPr>
          <a:lstStyle/>
          <a:p>
            <a:pPr algn="ctr">
              <a:buNone/>
            </a:pPr>
            <a:r>
              <a:rPr lang="en-US" sz="2400" dirty="0" smtClean="0"/>
              <a:t>     We are a big school. </a:t>
            </a:r>
            <a:r>
              <a:rPr lang="el-GR" sz="2400" dirty="0" smtClean="0"/>
              <a:t>Ο</a:t>
            </a:r>
            <a:r>
              <a:rPr lang="en-US" sz="2400" dirty="0" err="1" smtClean="0"/>
              <a:t>ur</a:t>
            </a:r>
            <a:r>
              <a:rPr lang="en-US" sz="2400" dirty="0" smtClean="0"/>
              <a:t> school takes part in many competitions and many projects like cultural and environmental projects.</a:t>
            </a:r>
            <a:endParaRPr lang="el-GR" sz="2400" dirty="0"/>
          </a:p>
        </p:txBody>
      </p:sp>
      <p:pic>
        <p:nvPicPr>
          <p:cNvPr id="4" name="3 - Εικόνα" descr="500x332-images-Helmepa_2017-DSC_0187.JPG"/>
          <p:cNvPicPr>
            <a:picLocks noChangeAspect="1"/>
          </p:cNvPicPr>
          <p:nvPr/>
        </p:nvPicPr>
        <p:blipFill>
          <a:blip r:embed="rId2"/>
          <a:stretch>
            <a:fillRect/>
          </a:stretch>
        </p:blipFill>
        <p:spPr>
          <a:xfrm>
            <a:off x="2205078" y="2564904"/>
            <a:ext cx="4743186" cy="3240360"/>
          </a:xfrm>
          <a:prstGeom prst="rect">
            <a:avLst/>
          </a:prstGeom>
        </p:spPr>
      </p:pic>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Our school above</a:t>
            </a:r>
            <a:endParaRPr lang="el-GR" dirty="0">
              <a:solidFill>
                <a:srgbClr val="FF0000"/>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417639"/>
            <a:ext cx="6264696" cy="4564856"/>
          </a:xfrm>
        </p:spPr>
      </p:pic>
    </p:spTree>
    <p:extLst>
      <p:ext uri="{BB962C8B-B14F-4D97-AF65-F5344CB8AC3E}">
        <p14:creationId xmlns:p14="http://schemas.microsoft.com/office/powerpoint/2010/main" val="4234742867"/>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 Τίτλος"/>
          <p:cNvSpPr>
            <a:spLocks noGrp="1"/>
          </p:cNvSpPr>
          <p:nvPr>
            <p:ph type="title"/>
          </p:nvPr>
        </p:nvSpPr>
        <p:spPr/>
        <p:txBody>
          <a:bodyPr/>
          <a:lstStyle/>
          <a:p>
            <a:r>
              <a:rPr lang="en-US" dirty="0" smtClean="0">
                <a:solidFill>
                  <a:srgbClr val="FF0000"/>
                </a:solidFill>
              </a:rPr>
              <a:t>THE END!!!</a:t>
            </a:r>
            <a:endParaRPr lang="el-GR" dirty="0">
              <a:solidFill>
                <a:srgbClr val="FF0000"/>
              </a:solidFill>
            </a:endParaRPr>
          </a:p>
        </p:txBody>
      </p:sp>
      <p:sp>
        <p:nvSpPr>
          <p:cNvPr id="3" name="2 - Θέση περιεχομένου"/>
          <p:cNvSpPr>
            <a:spLocks noGrp="1"/>
          </p:cNvSpPr>
          <p:nvPr>
            <p:ph idx="1"/>
          </p:nvPr>
        </p:nvSpPr>
        <p:spPr>
          <a:xfrm>
            <a:off x="457200" y="1417639"/>
            <a:ext cx="8435280" cy="1291282"/>
          </a:xfrm>
        </p:spPr>
        <p:txBody>
          <a:bodyPr/>
          <a:lstStyle/>
          <a:p>
            <a:pPr>
              <a:buNone/>
            </a:pPr>
            <a:r>
              <a:rPr lang="en-US" dirty="0" smtClean="0"/>
              <a:t>  </a:t>
            </a:r>
            <a:r>
              <a:rPr lang="en-US" dirty="0" smtClean="0">
                <a:solidFill>
                  <a:srgbClr val="FF0000"/>
                </a:solidFill>
              </a:rPr>
              <a:t>This is our school. Thanks for your attention…</a:t>
            </a:r>
          </a:p>
          <a:p>
            <a:pPr>
              <a:buNone/>
            </a:pPr>
            <a:endParaRPr lang="el-GR" dirty="0">
              <a:solidFill>
                <a:schemeClr val="bg1"/>
              </a:solidFill>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solidFill>
                  <a:srgbClr val="FF0000"/>
                </a:solidFill>
              </a:rPr>
              <a:t>The educational system in Greece</a:t>
            </a:r>
            <a:endParaRPr lang="el-GR" dirty="0">
              <a:solidFill>
                <a:srgbClr val="FF0000"/>
              </a:solidFill>
            </a:endParaRPr>
          </a:p>
        </p:txBody>
      </p:sp>
      <p:sp>
        <p:nvSpPr>
          <p:cNvPr id="3" name="2 - Θέση περιεχομένου"/>
          <p:cNvSpPr>
            <a:spLocks noGrp="1"/>
          </p:cNvSpPr>
          <p:nvPr>
            <p:ph idx="1"/>
          </p:nvPr>
        </p:nvSpPr>
        <p:spPr>
          <a:xfrm>
            <a:off x="457200" y="1268760"/>
            <a:ext cx="8229600" cy="5400600"/>
          </a:xfrm>
        </p:spPr>
        <p:txBody>
          <a:bodyPr>
            <a:normAutofit/>
          </a:bodyPr>
          <a:lstStyle/>
          <a:p>
            <a:pPr algn="ctr">
              <a:buNone/>
            </a:pPr>
            <a:r>
              <a:rPr lang="en-US" sz="2400" dirty="0" smtClean="0"/>
              <a:t>    The educational system in Greece is graduated in the following fields. The first field is supported by the kindergarten (one year) and the Primary school, which  duration is six years. The second field of education is six years and it is also separated into junior high school(12-15 years old) and high school(15-18 years old).</a:t>
            </a:r>
          </a:p>
          <a:p>
            <a:pPr algn="just">
              <a:buNone/>
            </a:pPr>
            <a:endParaRPr lang="en-US" sz="2400" dirty="0" smtClean="0"/>
          </a:p>
          <a:p>
            <a:pPr algn="just">
              <a:buNone/>
            </a:pPr>
            <a:endParaRPr lang="en-US" sz="2400" dirty="0" smtClean="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020" y="3573016"/>
            <a:ext cx="4211960" cy="2807973"/>
          </a:xfrm>
          <a:prstGeom prst="rect">
            <a:avLst/>
          </a:prstGeom>
        </p:spPr>
      </p:pic>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529538" cy="1253247"/>
          </a:xfrm>
        </p:spPr>
        <p:txBody>
          <a:bodyPr>
            <a:normAutofit/>
          </a:bodyPr>
          <a:lstStyle/>
          <a:p>
            <a:r>
              <a:rPr lang="en-US" sz="3600" dirty="0" smtClean="0">
                <a:solidFill>
                  <a:srgbClr val="FF0000"/>
                </a:solidFill>
              </a:rPr>
              <a:t>6th junior high school</a:t>
            </a:r>
            <a:endParaRPr lang="el-GR" sz="3600" dirty="0">
              <a:solidFill>
                <a:srgbClr val="FF0000"/>
              </a:solidFill>
            </a:endParaRPr>
          </a:p>
        </p:txBody>
      </p:sp>
      <p:sp>
        <p:nvSpPr>
          <p:cNvPr id="3" name="2 - Υπότιτλος"/>
          <p:cNvSpPr>
            <a:spLocks noGrp="1"/>
          </p:cNvSpPr>
          <p:nvPr>
            <p:ph type="subTitle" idx="1"/>
          </p:nvPr>
        </p:nvSpPr>
        <p:spPr>
          <a:xfrm>
            <a:off x="642910" y="1340768"/>
            <a:ext cx="7715304" cy="4945752"/>
          </a:xfrm>
        </p:spPr>
        <p:txBody>
          <a:bodyPr/>
          <a:lstStyle/>
          <a:p>
            <a:r>
              <a:rPr lang="en-US" sz="2400" dirty="0" smtClean="0">
                <a:solidFill>
                  <a:schemeClr val="tx1"/>
                </a:solidFill>
              </a:rPr>
              <a:t>Our school is located in a beautiful area, near a mountain. It has one main building, four smaller houses and three playgrounds.</a:t>
            </a:r>
          </a:p>
          <a:p>
            <a:pPr algn="l"/>
            <a:endParaRPr lang="en-US" dirty="0" smtClean="0">
              <a:solidFill>
                <a:schemeClr val="tx1"/>
              </a:solidFill>
            </a:endParaRPr>
          </a:p>
          <a:p>
            <a:pPr algn="l"/>
            <a:endParaRPr lang="el-GR" dirty="0">
              <a:solidFill>
                <a:schemeClr val="tx1"/>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2896"/>
            <a:ext cx="7010400" cy="3793624"/>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529538" cy="1253247"/>
          </a:xfrm>
        </p:spPr>
        <p:txBody>
          <a:bodyPr>
            <a:normAutofit/>
          </a:bodyPr>
          <a:lstStyle/>
          <a:p>
            <a:r>
              <a:rPr lang="en-US" sz="3600" dirty="0" smtClean="0">
                <a:solidFill>
                  <a:srgbClr val="FF0000"/>
                </a:solidFill>
              </a:rPr>
              <a:t>6th junior high school</a:t>
            </a:r>
            <a:endParaRPr lang="el-GR" sz="3600" dirty="0">
              <a:solidFill>
                <a:srgbClr val="FF0000"/>
              </a:solidFill>
            </a:endParaRPr>
          </a:p>
        </p:txBody>
      </p:sp>
      <p:sp>
        <p:nvSpPr>
          <p:cNvPr id="3" name="2 - Υπότιτλος"/>
          <p:cNvSpPr>
            <a:spLocks noGrp="1"/>
          </p:cNvSpPr>
          <p:nvPr>
            <p:ph type="subTitle" idx="1"/>
          </p:nvPr>
        </p:nvSpPr>
        <p:spPr>
          <a:xfrm>
            <a:off x="642910" y="1340768"/>
            <a:ext cx="7715304" cy="4945752"/>
          </a:xfrm>
        </p:spPr>
        <p:txBody>
          <a:bodyPr/>
          <a:lstStyle/>
          <a:p>
            <a:r>
              <a:rPr lang="en-US" sz="2800" dirty="0" smtClean="0">
                <a:solidFill>
                  <a:schemeClr val="tx1"/>
                </a:solidFill>
              </a:rPr>
              <a:t>It consists of 250 students and 25 teachers.</a:t>
            </a:r>
            <a:r>
              <a:rPr lang="el-GR" sz="2800" dirty="0" smtClean="0">
                <a:solidFill>
                  <a:schemeClr val="tx1"/>
                </a:solidFill>
              </a:rPr>
              <a:t> </a:t>
            </a:r>
            <a:r>
              <a:rPr lang="en-US" sz="2800" dirty="0" smtClean="0">
                <a:solidFill>
                  <a:schemeClr val="tx1"/>
                </a:solidFill>
              </a:rPr>
              <a:t>There are also classes of special education for students with learning difficulties.</a:t>
            </a:r>
          </a:p>
          <a:p>
            <a:pPr algn="l"/>
            <a:endParaRPr lang="el-GR" dirty="0">
              <a:solidFill>
                <a:schemeClr val="tx1"/>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277" y="2852936"/>
            <a:ext cx="5256584" cy="3240360"/>
          </a:xfrm>
          <a:prstGeom prst="rect">
            <a:avLst/>
          </a:prstGeom>
        </p:spPr>
      </p:pic>
    </p:spTree>
    <p:extLst>
      <p:ext uri="{BB962C8B-B14F-4D97-AF65-F5344CB8AC3E}">
        <p14:creationId xmlns:p14="http://schemas.microsoft.com/office/powerpoint/2010/main" val="553342210"/>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05243"/>
          </a:xfrm>
        </p:spPr>
        <p:txBody>
          <a:bodyPr/>
          <a:lstStyle/>
          <a:p>
            <a:r>
              <a:rPr lang="en-US" dirty="0" smtClean="0">
                <a:solidFill>
                  <a:srgbClr val="FF0000"/>
                </a:solidFill>
              </a:rPr>
              <a:t>The main building</a:t>
            </a:r>
            <a:endParaRPr lang="el-GR" dirty="0">
              <a:solidFill>
                <a:srgbClr val="FF0000"/>
              </a:solidFill>
            </a:endParaRPr>
          </a:p>
        </p:txBody>
      </p:sp>
      <p:sp>
        <p:nvSpPr>
          <p:cNvPr id="3" name="2 - Θέση περιεχομένου"/>
          <p:cNvSpPr>
            <a:spLocks noGrp="1"/>
          </p:cNvSpPr>
          <p:nvPr>
            <p:ph idx="1"/>
          </p:nvPr>
        </p:nvSpPr>
        <p:spPr>
          <a:xfrm>
            <a:off x="457200" y="1179881"/>
            <a:ext cx="8229600" cy="5345463"/>
          </a:xfrm>
        </p:spPr>
        <p:txBody>
          <a:bodyPr>
            <a:normAutofit/>
          </a:bodyPr>
          <a:lstStyle/>
          <a:p>
            <a:pPr algn="ctr">
              <a:buNone/>
            </a:pPr>
            <a:r>
              <a:rPr lang="en-US" sz="2400" dirty="0" smtClean="0"/>
              <a:t>   In the main building, there are two floors. In the first floor, there are four classrooms for the second grade. In the second, there are also four classrooms for the third grade.</a:t>
            </a:r>
            <a:endParaRPr lang="el-GR" sz="2400" dirty="0"/>
          </a:p>
        </p:txBody>
      </p:sp>
      <p:pic>
        <p:nvPicPr>
          <p:cNvPr id="4" name="3 - Εικόνα" descr="IMG_3027.JPG"/>
          <p:cNvPicPr>
            <a:picLocks noChangeAspect="1"/>
          </p:cNvPicPr>
          <p:nvPr/>
        </p:nvPicPr>
        <p:blipFill>
          <a:blip r:embed="rId2"/>
          <a:stretch>
            <a:fillRect/>
          </a:stretch>
        </p:blipFill>
        <p:spPr>
          <a:xfrm>
            <a:off x="1979712" y="2492896"/>
            <a:ext cx="5328591" cy="3612129"/>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The small houses</a:t>
            </a:r>
            <a:endParaRPr lang="el-GR" dirty="0">
              <a:solidFill>
                <a:srgbClr val="FF0000"/>
              </a:solidFill>
            </a:endParaRPr>
          </a:p>
        </p:txBody>
      </p:sp>
      <p:sp>
        <p:nvSpPr>
          <p:cNvPr id="3" name="Θέση περιεχομένου 2"/>
          <p:cNvSpPr>
            <a:spLocks noGrp="1"/>
          </p:cNvSpPr>
          <p:nvPr>
            <p:ph idx="1"/>
          </p:nvPr>
        </p:nvSpPr>
        <p:spPr>
          <a:xfrm>
            <a:off x="457200" y="1556792"/>
            <a:ext cx="8229600" cy="4569371"/>
          </a:xfrm>
        </p:spPr>
        <p:txBody>
          <a:bodyPr/>
          <a:lstStyle/>
          <a:p>
            <a:pPr marL="0" indent="0" algn="ctr">
              <a:buNone/>
            </a:pPr>
            <a:r>
              <a:rPr lang="en-US" dirty="0" smtClean="0"/>
              <a:t>The first grade is in the four small houses.</a:t>
            </a:r>
          </a:p>
          <a:p>
            <a:pPr marL="0" indent="0" algn="ctr">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204864"/>
            <a:ext cx="5544616" cy="3720075"/>
          </a:xfrm>
          <a:prstGeom prst="rect">
            <a:avLst/>
          </a:prstGeom>
        </p:spPr>
      </p:pic>
    </p:spTree>
    <p:extLst>
      <p:ext uri="{BB962C8B-B14F-4D97-AF65-F5344CB8AC3E}">
        <p14:creationId xmlns:p14="http://schemas.microsoft.com/office/powerpoint/2010/main" val="1965049521"/>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The classrooms for our activities</a:t>
            </a:r>
            <a:endParaRPr lang="el-GR" dirty="0">
              <a:solidFill>
                <a:srgbClr val="FF0000"/>
              </a:solidFill>
            </a:endParaRPr>
          </a:p>
        </p:txBody>
      </p:sp>
      <p:sp>
        <p:nvSpPr>
          <p:cNvPr id="3" name="2 - Θέση περιεχομένου"/>
          <p:cNvSpPr>
            <a:spLocks noGrp="1"/>
          </p:cNvSpPr>
          <p:nvPr>
            <p:ph idx="1"/>
          </p:nvPr>
        </p:nvSpPr>
        <p:spPr/>
        <p:txBody>
          <a:bodyPr/>
          <a:lstStyle/>
          <a:p>
            <a:pPr marL="514350" indent="-514350">
              <a:buFont typeface="+mj-lt"/>
              <a:buAutoNum type="arabicPeriod"/>
            </a:pPr>
            <a:r>
              <a:rPr lang="en-US" dirty="0" smtClean="0"/>
              <a:t>The physics lab </a:t>
            </a:r>
          </a:p>
          <a:p>
            <a:pPr marL="514350" indent="-514350">
              <a:buFont typeface="+mj-lt"/>
              <a:buAutoNum type="arabicPeriod"/>
            </a:pPr>
            <a:r>
              <a:rPr lang="en-US" dirty="0" smtClean="0"/>
              <a:t>The music classroom</a:t>
            </a:r>
          </a:p>
          <a:p>
            <a:pPr marL="514350" indent="-514350">
              <a:buFont typeface="+mj-lt"/>
              <a:buAutoNum type="arabicPeriod"/>
            </a:pPr>
            <a:r>
              <a:rPr lang="en-US" dirty="0" smtClean="0"/>
              <a:t>The computer classroom </a:t>
            </a:r>
          </a:p>
          <a:p>
            <a:pPr marL="514350" indent="-514350">
              <a:buFont typeface="+mj-lt"/>
              <a:buAutoNum type="arabicPeriod"/>
            </a:pPr>
            <a:r>
              <a:rPr lang="en-US" dirty="0" smtClean="0"/>
              <a:t>The technology classroom</a:t>
            </a:r>
          </a:p>
          <a:p>
            <a:pPr marL="514350" indent="-514350">
              <a:buFont typeface="+mj-lt"/>
              <a:buAutoNum type="arabicPeriod"/>
            </a:pPr>
            <a:r>
              <a:rPr lang="en-US" dirty="0" smtClean="0"/>
              <a:t>The gym</a:t>
            </a:r>
          </a:p>
          <a:p>
            <a:pPr marL="514350" indent="-514350">
              <a:buFont typeface="+mj-lt"/>
              <a:buAutoNum type="arabicPeriod"/>
            </a:pPr>
            <a:r>
              <a:rPr lang="en-US" dirty="0" smtClean="0"/>
              <a:t>The French classroom </a:t>
            </a:r>
          </a:p>
          <a:p>
            <a:pPr marL="514350" indent="-514350">
              <a:buNone/>
            </a:pPr>
            <a:endParaRPr lang="el-GR" dirty="0"/>
          </a:p>
        </p:txBody>
      </p:sp>
      <p:pic>
        <p:nvPicPr>
          <p:cNvPr id="4" name="3 - Εικόνα" descr="IMG_3001.jpg"/>
          <p:cNvPicPr>
            <a:picLocks noChangeAspect="1"/>
          </p:cNvPicPr>
          <p:nvPr/>
        </p:nvPicPr>
        <p:blipFill>
          <a:blip r:embed="rId2"/>
          <a:stretch>
            <a:fillRect/>
          </a:stretch>
        </p:blipFill>
        <p:spPr>
          <a:xfrm>
            <a:off x="5436096" y="1916832"/>
            <a:ext cx="3250704" cy="2928958"/>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The physics lab</a:t>
            </a:r>
            <a:endParaRPr lang="el-GR" dirty="0">
              <a:solidFill>
                <a:srgbClr val="FF0000"/>
              </a:solidFill>
            </a:endParaRPr>
          </a:p>
        </p:txBody>
      </p:sp>
      <p:sp>
        <p:nvSpPr>
          <p:cNvPr id="3" name="2 - Θέση περιεχομένου"/>
          <p:cNvSpPr>
            <a:spLocks noGrp="1"/>
          </p:cNvSpPr>
          <p:nvPr>
            <p:ph idx="1"/>
          </p:nvPr>
        </p:nvSpPr>
        <p:spPr>
          <a:xfrm>
            <a:off x="457200" y="1340768"/>
            <a:ext cx="8229600" cy="4785395"/>
          </a:xfrm>
        </p:spPr>
        <p:txBody>
          <a:bodyPr/>
          <a:lstStyle/>
          <a:p>
            <a:pPr algn="ctr">
              <a:buNone/>
            </a:pPr>
            <a:r>
              <a:rPr lang="en-US" dirty="0" smtClean="0"/>
              <a:t>In this classroom, we learn about science. For instance, we make experiments.</a:t>
            </a:r>
            <a:endParaRPr lang="el-GR" dirty="0"/>
          </a:p>
        </p:txBody>
      </p:sp>
      <p:pic>
        <p:nvPicPr>
          <p:cNvPr id="4" name="3 - Εικόνα" descr="IMG_2983.jpg"/>
          <p:cNvPicPr>
            <a:picLocks noChangeAspect="1"/>
          </p:cNvPicPr>
          <p:nvPr/>
        </p:nvPicPr>
        <p:blipFill>
          <a:blip r:embed="rId2"/>
          <a:stretch>
            <a:fillRect/>
          </a:stretch>
        </p:blipFill>
        <p:spPr>
          <a:xfrm>
            <a:off x="2051720" y="2348880"/>
            <a:ext cx="5256218" cy="3509123"/>
          </a:xfrm>
          <a:prstGeom prst="rect">
            <a:avLst/>
          </a:prstGeom>
        </p:spPr>
      </p:pic>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The music classroom</a:t>
            </a:r>
            <a:endParaRPr lang="el-GR" dirty="0">
              <a:solidFill>
                <a:srgbClr val="FF0000"/>
              </a:solidFill>
            </a:endParaRPr>
          </a:p>
        </p:txBody>
      </p:sp>
      <p:sp>
        <p:nvSpPr>
          <p:cNvPr id="3" name="2 - Θέση περιεχομένου"/>
          <p:cNvSpPr>
            <a:spLocks noGrp="1"/>
          </p:cNvSpPr>
          <p:nvPr>
            <p:ph idx="1"/>
          </p:nvPr>
        </p:nvSpPr>
        <p:spPr>
          <a:xfrm>
            <a:off x="457200" y="1417638"/>
            <a:ext cx="8363272" cy="5035698"/>
          </a:xfrm>
        </p:spPr>
        <p:txBody>
          <a:bodyPr/>
          <a:lstStyle/>
          <a:p>
            <a:pPr algn="ctr">
              <a:buNone/>
            </a:pPr>
            <a:r>
              <a:rPr lang="en-US" dirty="0" smtClean="0"/>
              <a:t>     In this classroom, we learn about traditional songs for our country and  how to sing.</a:t>
            </a:r>
          </a:p>
          <a:p>
            <a:pPr>
              <a:buNone/>
            </a:pPr>
            <a:endParaRPr lang="el-GR" dirty="0"/>
          </a:p>
        </p:txBody>
      </p:sp>
      <p:pic>
        <p:nvPicPr>
          <p:cNvPr id="4" name="3 - Εικόνα" descr="IMG_3098.jpg"/>
          <p:cNvPicPr>
            <a:picLocks noChangeAspect="1"/>
          </p:cNvPicPr>
          <p:nvPr/>
        </p:nvPicPr>
        <p:blipFill>
          <a:blip r:embed="rId2"/>
          <a:stretch>
            <a:fillRect/>
          </a:stretch>
        </p:blipFill>
        <p:spPr>
          <a:xfrm>
            <a:off x="2195736" y="2560638"/>
            <a:ext cx="5350250" cy="3571900"/>
          </a:xfrm>
          <a:prstGeom prst="rect">
            <a:avLst/>
          </a:prstGeom>
        </p:spPr>
      </p:pic>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243</TotalTime>
  <Words>350</Words>
  <Application>Microsoft Office PowerPoint</Application>
  <PresentationFormat>Προβολή στην οθόνη (4:3)</PresentationFormat>
  <Paragraphs>34</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Calibri</vt:lpstr>
      <vt:lpstr>Θέμα του Office</vt:lpstr>
      <vt:lpstr>LEARNING ABOUT SCHOOLS  IN GREECE</vt:lpstr>
      <vt:lpstr>The educational system in Greece</vt:lpstr>
      <vt:lpstr>6th junior high school</vt:lpstr>
      <vt:lpstr>6th junior high school</vt:lpstr>
      <vt:lpstr>The main building</vt:lpstr>
      <vt:lpstr>The small houses</vt:lpstr>
      <vt:lpstr>The classrooms for our activities</vt:lpstr>
      <vt:lpstr>The physics lab</vt:lpstr>
      <vt:lpstr>The music classroom</vt:lpstr>
      <vt:lpstr>The computer classroom </vt:lpstr>
      <vt:lpstr>Technology classroom</vt:lpstr>
      <vt:lpstr>Our gym</vt:lpstr>
      <vt:lpstr>The school canteen</vt:lpstr>
      <vt:lpstr>More information about our school</vt:lpstr>
      <vt:lpstr>Our school above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OUR SCHOOL</dc:title>
  <dc:creator>user</dc:creator>
  <cp:lastModifiedBy>Literature</cp:lastModifiedBy>
  <cp:revision>33</cp:revision>
  <dcterms:created xsi:type="dcterms:W3CDTF">2017-10-24T11:19:56Z</dcterms:created>
  <dcterms:modified xsi:type="dcterms:W3CDTF">2017-10-30T18:36:40Z</dcterms:modified>
</cp:coreProperties>
</file>